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titlu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 titlu</a:t>
            </a:r>
          </a:p>
        </p:txBody>
      </p:sp>
      <p:sp>
        <p:nvSpPr>
          <p:cNvPr id="12" name="Nivel corp unu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Nivel corp unu</a:t>
            </a:r>
          </a:p>
          <a:p>
            <a:pPr lvl="1"/>
            <a:r>
              <a:t>Nivel corp doi</a:t>
            </a:r>
          </a:p>
          <a:p>
            <a:pPr lvl="2"/>
            <a:r>
              <a:t>Nivel corp trei</a:t>
            </a:r>
          </a:p>
          <a:p>
            <a:pPr lvl="3"/>
            <a:r>
              <a:t>Nivel corp patru</a:t>
            </a:r>
          </a:p>
          <a:p>
            <a:pPr lvl="4"/>
            <a:r>
              <a:t>Nivel corp cinci</a:t>
            </a:r>
          </a:p>
        </p:txBody>
      </p:sp>
      <p:sp>
        <p:nvSpPr>
          <p:cNvPr id="13" name="Număr diapozitiv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titl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titlu</a:t>
            </a:r>
          </a:p>
        </p:txBody>
      </p:sp>
      <p:sp>
        <p:nvSpPr>
          <p:cNvPr id="21" name="Nivel corp un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corp unu</a:t>
            </a:r>
          </a:p>
          <a:p>
            <a:pPr lvl="1"/>
            <a:r>
              <a:t>Nivel corp doi</a:t>
            </a:r>
          </a:p>
          <a:p>
            <a:pPr lvl="2"/>
            <a:r>
              <a:t>Nivel corp trei</a:t>
            </a:r>
          </a:p>
          <a:p>
            <a:pPr lvl="3"/>
            <a:r>
              <a:t>Nivel corp patru</a:t>
            </a:r>
          </a:p>
          <a:p>
            <a:pPr lvl="4"/>
            <a:r>
              <a:t>Nivel corp cinci</a:t>
            </a:r>
          </a:p>
        </p:txBody>
      </p:sp>
      <p:sp>
        <p:nvSpPr>
          <p:cNvPr id="22" name="Număr diapozitiv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titlu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 titlu</a:t>
            </a:r>
          </a:p>
        </p:txBody>
      </p:sp>
      <p:sp>
        <p:nvSpPr>
          <p:cNvPr id="30" name="Nivel corp unu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Nivel corp unu</a:t>
            </a:r>
          </a:p>
          <a:p>
            <a:pPr lvl="1"/>
            <a:r>
              <a:t>Nivel corp doi</a:t>
            </a:r>
          </a:p>
          <a:p>
            <a:pPr lvl="2"/>
            <a:r>
              <a:t>Nivel corp trei</a:t>
            </a:r>
          </a:p>
          <a:p>
            <a:pPr lvl="3"/>
            <a:r>
              <a:t>Nivel corp patru</a:t>
            </a:r>
          </a:p>
          <a:p>
            <a:pPr lvl="4"/>
            <a:r>
              <a:t>Nivel corp cinci</a:t>
            </a:r>
          </a:p>
        </p:txBody>
      </p:sp>
      <p:sp>
        <p:nvSpPr>
          <p:cNvPr id="31" name="Număr diapozitiv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titl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titlu</a:t>
            </a:r>
          </a:p>
        </p:txBody>
      </p:sp>
      <p:sp>
        <p:nvSpPr>
          <p:cNvPr id="39" name="Nivel corp unu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Nivel corp unu</a:t>
            </a:r>
          </a:p>
          <a:p>
            <a:pPr lvl="1"/>
            <a:r>
              <a:t>Nivel corp doi</a:t>
            </a:r>
          </a:p>
          <a:p>
            <a:pPr lvl="2"/>
            <a:r>
              <a:t>Nivel corp trei</a:t>
            </a:r>
          </a:p>
          <a:p>
            <a:pPr lvl="3"/>
            <a:r>
              <a:t>Nivel corp patru</a:t>
            </a:r>
          </a:p>
          <a:p>
            <a:pPr lvl="4"/>
            <a:r>
              <a:t>Nivel corp cinci</a:t>
            </a:r>
          </a:p>
        </p:txBody>
      </p:sp>
      <p:sp>
        <p:nvSpPr>
          <p:cNvPr id="40" name="Număr diapozitiv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titlu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Text titlu</a:t>
            </a:r>
          </a:p>
        </p:txBody>
      </p:sp>
      <p:sp>
        <p:nvSpPr>
          <p:cNvPr id="48" name="Nivel corp unu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Nivel corp unu</a:t>
            </a:r>
          </a:p>
          <a:p>
            <a:pPr lvl="1"/>
            <a:r>
              <a:t>Nivel corp doi</a:t>
            </a:r>
          </a:p>
          <a:p>
            <a:pPr lvl="2"/>
            <a:r>
              <a:t>Nivel corp trei</a:t>
            </a:r>
          </a:p>
          <a:p>
            <a:pPr lvl="3"/>
            <a:r>
              <a:t>Nivel corp patru</a:t>
            </a:r>
          </a:p>
          <a:p>
            <a:pPr lvl="4"/>
            <a:r>
              <a:t>Nivel corp cinci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Număr diapozitiv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titl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titlu</a:t>
            </a:r>
          </a:p>
        </p:txBody>
      </p:sp>
      <p:sp>
        <p:nvSpPr>
          <p:cNvPr id="58" name="Număr diapozitiv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umăr diapozitiv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titlu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 titlu</a:t>
            </a:r>
          </a:p>
        </p:txBody>
      </p:sp>
      <p:sp>
        <p:nvSpPr>
          <p:cNvPr id="73" name="Nivel corp unu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Nivel corp unu</a:t>
            </a:r>
          </a:p>
          <a:p>
            <a:pPr lvl="1"/>
            <a:r>
              <a:t>Nivel corp doi</a:t>
            </a:r>
          </a:p>
          <a:p>
            <a:pPr lvl="2"/>
            <a:r>
              <a:t>Nivel corp trei</a:t>
            </a:r>
          </a:p>
          <a:p>
            <a:pPr lvl="3"/>
            <a:r>
              <a:t>Nivel corp patru</a:t>
            </a:r>
          </a:p>
          <a:p>
            <a:pPr lvl="4"/>
            <a:r>
              <a:t>Nivel corp cinci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Număr diapozitiv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titlu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 titlu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Nivel corp unu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Nivel corp unu</a:t>
            </a:r>
          </a:p>
          <a:p>
            <a:pPr lvl="1"/>
            <a:r>
              <a:t>Nivel corp doi</a:t>
            </a:r>
          </a:p>
          <a:p>
            <a:pPr lvl="2"/>
            <a:r>
              <a:t>Nivel corp trei</a:t>
            </a:r>
          </a:p>
          <a:p>
            <a:pPr lvl="3"/>
            <a:r>
              <a:t>Nivel corp patru</a:t>
            </a:r>
          </a:p>
          <a:p>
            <a:pPr lvl="4"/>
            <a:r>
              <a:t>Nivel corp cinci</a:t>
            </a:r>
          </a:p>
        </p:txBody>
      </p:sp>
      <p:sp>
        <p:nvSpPr>
          <p:cNvPr id="85" name="Număr diapozitiv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titlu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 titlu</a:t>
            </a:r>
          </a:p>
        </p:txBody>
      </p:sp>
      <p:sp>
        <p:nvSpPr>
          <p:cNvPr id="3" name="Nivel corp unu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corp unu</a:t>
            </a:r>
          </a:p>
          <a:p>
            <a:pPr lvl="1"/>
            <a:r>
              <a:t>Nivel corp doi</a:t>
            </a:r>
          </a:p>
          <a:p>
            <a:pPr lvl="2"/>
            <a:r>
              <a:t>Nivel corp trei</a:t>
            </a:r>
          </a:p>
          <a:p>
            <a:pPr lvl="3"/>
            <a:r>
              <a:t>Nivel corp patru</a:t>
            </a:r>
          </a:p>
          <a:p>
            <a:pPr lvl="4"/>
            <a:r>
              <a:t>Nivel corp cinci</a:t>
            </a:r>
          </a:p>
        </p:txBody>
      </p:sp>
      <p:sp>
        <p:nvSpPr>
          <p:cNvPr id="4" name="Număr diapozitiv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magazinulapicultorului.ro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s://magazinulapicultorului.ro/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xfrm>
            <a:off x="1332230" y="2073275"/>
            <a:ext cx="5367021" cy="986156"/>
          </a:xfrm>
          <a:prstGeom prst="rect">
            <a:avLst/>
          </a:prstGeom>
        </p:spPr>
        <p:txBody>
          <a:bodyPr/>
          <a:lstStyle>
            <a:lvl1pPr defTabSz="795527">
              <a:defRPr sz="5220"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pPr/>
            <a:r>
              <a:t>Proiect final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xfrm>
            <a:off x="7699370" y="3123379"/>
            <a:ext cx="2217421" cy="525781"/>
          </a:xfrm>
          <a:prstGeom prst="rect">
            <a:avLst/>
          </a:prstGeom>
        </p:spPr>
        <p:txBody>
          <a:bodyPr/>
          <a:lstStyle>
            <a:lvl1pPr defTabSz="740663">
              <a:spcBef>
                <a:spcPts val="800"/>
              </a:spcBef>
              <a:defRPr sz="2997"/>
            </a:lvl1pPr>
          </a:lstStyle>
          <a:p>
            <a:pPr/>
            <a:r>
              <a:t>Mirea Gabriel</a:t>
            </a:r>
          </a:p>
        </p:txBody>
      </p:sp>
      <p:sp>
        <p:nvSpPr>
          <p:cNvPr id="96" name="Text Box 2"/>
          <p:cNvSpPr txBox="1"/>
          <p:nvPr/>
        </p:nvSpPr>
        <p:spPr>
          <a:xfrm>
            <a:off x="8459385" y="2605274"/>
            <a:ext cx="1419306" cy="30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14.08.2024</a:t>
            </a:r>
          </a:p>
        </p:txBody>
      </p:sp>
      <p:sp>
        <p:nvSpPr>
          <p:cNvPr id="97" name="Linie"/>
          <p:cNvSpPr/>
          <p:nvPr/>
        </p:nvSpPr>
        <p:spPr>
          <a:xfrm>
            <a:off x="2549320" y="3014841"/>
            <a:ext cx="7313636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artea II - Practica"/>
          <p:cNvSpPr txBox="1"/>
          <p:nvPr/>
        </p:nvSpPr>
        <p:spPr>
          <a:xfrm>
            <a:off x="767827" y="386498"/>
            <a:ext cx="1151099" cy="20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II - Practica</a:t>
            </a:r>
            <a:endParaRPr b="1" sz="1200"/>
          </a:p>
        </p:txBody>
      </p:sp>
      <p:sp>
        <p:nvSpPr>
          <p:cNvPr id="174" name="Linie"/>
          <p:cNvSpPr/>
          <p:nvPr/>
        </p:nvSpPr>
        <p:spPr>
          <a:xfrm>
            <a:off x="802909" y="645735"/>
            <a:ext cx="115109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Matricea de trasabilitate"/>
          <p:cNvSpPr txBox="1"/>
          <p:nvPr/>
        </p:nvSpPr>
        <p:spPr>
          <a:xfrm>
            <a:off x="5265707" y="521583"/>
            <a:ext cx="1660586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Matricea de trasabilitate</a:t>
            </a:r>
          </a:p>
        </p:txBody>
      </p:sp>
      <p:pic>
        <p:nvPicPr>
          <p:cNvPr id="176" name="film lipit.png" descr="film lip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4548" y="853246"/>
            <a:ext cx="7813297" cy="470315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In  matricea de trasabilitate filtrată după story se observa legătura dintre teste si bug-uri, acestea din urma fiind identificate in număr de 6…"/>
          <p:cNvSpPr txBox="1"/>
          <p:nvPr/>
        </p:nvSpPr>
        <p:spPr>
          <a:xfrm>
            <a:off x="1585195" y="5906201"/>
            <a:ext cx="8572003" cy="56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In  m</a:t>
            </a:r>
            <a:r>
              <a:rPr sz="1200"/>
              <a:t>atricea de trasabilitate filtrată după story se observa legătura dintre teste si bug-uri, acestea din urma fiind identificate in număr de 6</a:t>
            </a:r>
            <a:endParaRPr sz="1200"/>
          </a:p>
          <a:p>
            <a:pPr algn="ctr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In total am efectuat 12 teste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artea II - Practica"/>
          <p:cNvSpPr txBox="1"/>
          <p:nvPr/>
        </p:nvSpPr>
        <p:spPr>
          <a:xfrm>
            <a:off x="767827" y="386498"/>
            <a:ext cx="1151099" cy="20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II - Practica</a:t>
            </a:r>
            <a:endParaRPr b="1" sz="1200"/>
          </a:p>
        </p:txBody>
      </p:sp>
      <p:sp>
        <p:nvSpPr>
          <p:cNvPr id="180" name="Linie"/>
          <p:cNvSpPr/>
          <p:nvPr/>
        </p:nvSpPr>
        <p:spPr>
          <a:xfrm>
            <a:off x="802909" y="645735"/>
            <a:ext cx="115109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1" name="BUG GMT-82"/>
          <p:cNvSpPr txBox="1"/>
          <p:nvPr/>
        </p:nvSpPr>
        <p:spPr>
          <a:xfrm>
            <a:off x="8165052" y="516634"/>
            <a:ext cx="984862" cy="258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300">
                <a:solidFill>
                  <a:srgbClr val="CC0700"/>
                </a:solidFill>
              </a:defRPr>
            </a:lvl1pPr>
          </a:lstStyle>
          <a:p>
            <a:pPr/>
            <a:r>
              <a:t>BUG GMT-82</a:t>
            </a:r>
          </a:p>
        </p:txBody>
      </p:sp>
      <p:pic>
        <p:nvPicPr>
          <p:cNvPr id="182" name="film lipit.png" descr="film lip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107" y="5296087"/>
            <a:ext cx="2635517" cy="1292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film lipit.png" descr="film lip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7439" y="954697"/>
            <a:ext cx="4046544" cy="4223484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BUG GMT-78"/>
          <p:cNvSpPr txBox="1"/>
          <p:nvPr/>
        </p:nvSpPr>
        <p:spPr>
          <a:xfrm>
            <a:off x="2444179" y="580134"/>
            <a:ext cx="984862" cy="258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300">
                <a:solidFill>
                  <a:srgbClr val="CC0700"/>
                </a:solidFill>
              </a:defRPr>
            </a:lvl1pPr>
          </a:lstStyle>
          <a:p>
            <a:pPr/>
            <a:r>
              <a:t>BUG GMT-78</a:t>
            </a:r>
          </a:p>
        </p:txBody>
      </p:sp>
      <p:pic>
        <p:nvPicPr>
          <p:cNvPr id="185" name="film lipit.png" descr="film lipi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2349" y="5294541"/>
            <a:ext cx="2296724" cy="1270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film lipit.png" descr="film lipi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16315" y="954974"/>
            <a:ext cx="6481101" cy="422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artea II - Practica"/>
          <p:cNvSpPr txBox="1"/>
          <p:nvPr/>
        </p:nvSpPr>
        <p:spPr>
          <a:xfrm>
            <a:off x="767827" y="386498"/>
            <a:ext cx="1151099" cy="20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II - Practica</a:t>
            </a:r>
            <a:endParaRPr b="1" sz="1200"/>
          </a:p>
        </p:txBody>
      </p:sp>
      <p:sp>
        <p:nvSpPr>
          <p:cNvPr id="189" name="Linie"/>
          <p:cNvSpPr/>
          <p:nvPr/>
        </p:nvSpPr>
        <p:spPr>
          <a:xfrm>
            <a:off x="802909" y="645735"/>
            <a:ext cx="115109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https://github.com/gabrielmirea/Proiect-Final-Testare-Manuala"/>
          <p:cNvSpPr txBox="1"/>
          <p:nvPr/>
        </p:nvSpPr>
        <p:spPr>
          <a:xfrm>
            <a:off x="1010344" y="6199564"/>
            <a:ext cx="600883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https://github.com/gabrielmirea/Proiect-Final-Testare-Manuala</a:t>
            </a:r>
          </a:p>
        </p:txBody>
      </p:sp>
      <p:sp>
        <p:nvSpPr>
          <p:cNvPr id="191" name="Link GitHub:"/>
          <p:cNvSpPr txBox="1"/>
          <p:nvPr/>
        </p:nvSpPr>
        <p:spPr>
          <a:xfrm>
            <a:off x="1012303" y="5889942"/>
            <a:ext cx="88452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Link GitHub:</a:t>
            </a:r>
          </a:p>
        </p:txBody>
      </p:sp>
      <p:sp>
        <p:nvSpPr>
          <p:cNvPr id="192" name="Raport dashboard pentru cele 3 stories"/>
          <p:cNvSpPr txBox="1"/>
          <p:nvPr/>
        </p:nvSpPr>
        <p:spPr>
          <a:xfrm>
            <a:off x="4866141" y="939916"/>
            <a:ext cx="2561814" cy="56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Raport dashboard pentru cele 3 stories</a:t>
            </a:r>
          </a:p>
        </p:txBody>
      </p:sp>
      <p:pic>
        <p:nvPicPr>
          <p:cNvPr id="193" name="film lipit.png" descr="film lip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6000" y="1283519"/>
            <a:ext cx="8402096" cy="348108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Raportul dashboard arată un număr de 3 story supuse testării in proporție de 100%,"/>
          <p:cNvSpPr txBox="1"/>
          <p:nvPr/>
        </p:nvSpPr>
        <p:spPr>
          <a:xfrm>
            <a:off x="3562958" y="5158930"/>
            <a:ext cx="516818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Raportul dashboard </a:t>
            </a:r>
            <a:r>
              <a:rPr sz="1200"/>
              <a:t>arată un număr de 3 story supuse testării in proporție de 100%,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oncluzii"/>
          <p:cNvSpPr txBox="1"/>
          <p:nvPr/>
        </p:nvSpPr>
        <p:spPr>
          <a:xfrm>
            <a:off x="5621834" y="3490297"/>
            <a:ext cx="948332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Concluzii</a:t>
            </a:r>
          </a:p>
        </p:txBody>
      </p:sp>
      <p:sp>
        <p:nvSpPr>
          <p:cNvPr id="197" name="https://magazinulapicultorului.ro…"/>
          <p:cNvSpPr txBox="1"/>
          <p:nvPr/>
        </p:nvSpPr>
        <p:spPr>
          <a:xfrm>
            <a:off x="953183" y="3760056"/>
            <a:ext cx="10120236" cy="2085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https://magazinulapicultorului.ro</a:t>
            </a:r>
          </a:p>
          <a:p>
            <a:pPr algn="ctr"/>
            <a:r>
              <a:t>Nu este posibilă plata cu cardul, doar ramburs sau OP </a:t>
            </a:r>
          </a:p>
          <a:p>
            <a:pPr algn="ctr"/>
            <a:r>
              <a:t>Link-urile nefuncționale trebuie remediate</a:t>
            </a:r>
          </a:p>
          <a:p>
            <a:pPr algn="ctr"/>
            <a:r>
              <a:t>Se permite compararea de produse din categorii diferite </a:t>
            </a:r>
          </a:p>
          <a:p>
            <a:pPr algn="ctr"/>
            <a:r>
              <a:t>Exista o ușoară latenta la incarcarea paginilor.</a:t>
            </a:r>
          </a:p>
          <a:p>
            <a:pPr algn="ctr"/>
          </a:p>
          <a:p>
            <a:pPr algn="ctr"/>
            <a:r>
              <a:t>In concluzie, site-ul este funcțional, prezintă riscuri minime in utilizare si trebuie adus la standardele actuale.</a:t>
            </a:r>
          </a:p>
        </p:txBody>
      </p:sp>
      <p:sp>
        <p:nvSpPr>
          <p:cNvPr id="198" name="Partea II - Practica"/>
          <p:cNvSpPr txBox="1"/>
          <p:nvPr/>
        </p:nvSpPr>
        <p:spPr>
          <a:xfrm>
            <a:off x="767827" y="386498"/>
            <a:ext cx="1151099" cy="20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II - Practica</a:t>
            </a:r>
            <a:endParaRPr b="1" sz="1200"/>
          </a:p>
        </p:txBody>
      </p:sp>
      <p:sp>
        <p:nvSpPr>
          <p:cNvPr id="199" name="Linie"/>
          <p:cNvSpPr/>
          <p:nvPr/>
        </p:nvSpPr>
        <p:spPr>
          <a:xfrm>
            <a:off x="802909" y="645735"/>
            <a:ext cx="115109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0" name="Riscuri de produs:…"/>
          <p:cNvSpPr txBox="1"/>
          <p:nvPr/>
        </p:nvSpPr>
        <p:spPr>
          <a:xfrm>
            <a:off x="693629" y="1189844"/>
            <a:ext cx="8400802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Riscuri de produs:</a:t>
            </a:r>
          </a:p>
          <a:p>
            <a:pPr marL="240631" indent="-240631">
              <a:buSzPct val="100000"/>
              <a:buAutoNum type="arabicPeriod" startAt="1"/>
            </a:pPr>
            <a:r>
              <a:t>Imposibilitatea de a plăti cu cardul poate duce la evitarea acestui site de către utilizator</a:t>
            </a:r>
          </a:p>
          <a:p>
            <a:pPr marL="240631" indent="-240631">
              <a:buSzPct val="100000"/>
              <a:buAutoNum type="arabicPeriod" startAt="1"/>
            </a:pPr>
            <a:r>
              <a:t>Compararea de produse din categorii diferite poate crea confuzie</a:t>
            </a:r>
          </a:p>
        </p:txBody>
      </p:sp>
      <p:sp>
        <p:nvSpPr>
          <p:cNvPr id="201" name="Riscuri de proiect:…"/>
          <p:cNvSpPr txBox="1"/>
          <p:nvPr/>
        </p:nvSpPr>
        <p:spPr>
          <a:xfrm>
            <a:off x="680169" y="2621000"/>
            <a:ext cx="7731745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Riscuri de proiect:</a:t>
            </a:r>
          </a:p>
          <a:p>
            <a:pPr marL="240631" indent="-240631">
              <a:buSzPct val="100000"/>
              <a:buAutoNum type="arabicPeriod" startAt="1"/>
            </a:pPr>
            <a:r>
              <a:t>Nu sunt suficienți membri în echipa de testare pentru o testare de performanță </a:t>
            </a:r>
          </a:p>
          <a:p>
            <a:pPr marL="240631" indent="-240631">
              <a:buSzPct val="100000"/>
              <a:buAutoNum type="arabicPeriod" startAt="1"/>
            </a:pPr>
            <a:r>
              <a:t>Deadline prea scurt</a:t>
            </a:r>
          </a:p>
        </p:txBody>
      </p:sp>
      <p:sp>
        <p:nvSpPr>
          <p:cNvPr id="202" name="In cadrul acestui epic am identificat următoarele riscuri:"/>
          <p:cNvSpPr txBox="1"/>
          <p:nvPr/>
        </p:nvSpPr>
        <p:spPr>
          <a:xfrm>
            <a:off x="3462022" y="645657"/>
            <a:ext cx="526795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 cadrul acestui epic am identificat următoarele riscuri:</a:t>
            </a:r>
          </a:p>
        </p:txBody>
      </p:sp>
      <p:sp>
        <p:nvSpPr>
          <p:cNvPr id="203" name="Link Proiect: https://itfclasses.atlassian.net/jira/software/c/projects/GMT/boards/396/timeline"/>
          <p:cNvSpPr txBox="1"/>
          <p:nvPr/>
        </p:nvSpPr>
        <p:spPr>
          <a:xfrm>
            <a:off x="1556662" y="6056843"/>
            <a:ext cx="891327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Link Proiect: </a:t>
            </a:r>
            <a:r>
              <a:rPr u="sng">
                <a:solidFill>
                  <a:schemeClr val="accent1">
                    <a:satOff val="-19091"/>
                    <a:lumOff val="-11921"/>
                  </a:schemeClr>
                </a:solidFill>
              </a:rPr>
              <a:t>https://itfclasses.atlassian.net/jira/software/c/projects/GMT/boards/396/timeline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ulțumesc"/>
          <p:cNvSpPr txBox="1"/>
          <p:nvPr/>
        </p:nvSpPr>
        <p:spPr>
          <a:xfrm>
            <a:off x="9073525" y="5241597"/>
            <a:ext cx="1398697" cy="819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 defTabSz="457200">
              <a:spcBef>
                <a:spcPts val="1000"/>
              </a:spcBef>
              <a:defRPr b="1" sz="2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Mulțumesc</a:t>
            </a:r>
            <a:endParaRPr b="1"/>
          </a:p>
        </p:txBody>
      </p:sp>
      <p:sp>
        <p:nvSpPr>
          <p:cNvPr id="206" name="Linie"/>
          <p:cNvSpPr/>
          <p:nvPr/>
        </p:nvSpPr>
        <p:spPr>
          <a:xfrm>
            <a:off x="1534065" y="5651586"/>
            <a:ext cx="8866015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erințele de business constau într-un set de documente care specifică scopul și funcționalitatea produsului.…"/>
          <p:cNvSpPr txBox="1"/>
          <p:nvPr/>
        </p:nvSpPr>
        <p:spPr>
          <a:xfrm>
            <a:off x="692965" y="1260248"/>
            <a:ext cx="8235068" cy="1200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Cerințele de business constau într-un set de documente care specifică scopul și funcționalitatea produsului.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Cerințele de business sunt făcute de regulă de un analist de business, care nu este în obligatoriu să aibă cunoștințe tehnice avansate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ci mai degrabă să înțeleagă nevoile clientului pentru a-i putea preda un produs adecvat.</a:t>
            </a:r>
            <a:endParaRPr sz="1200"/>
          </a:p>
        </p:txBody>
      </p:sp>
      <p:sp>
        <p:nvSpPr>
          <p:cNvPr id="100" name="Test condition se referă Ce testăm, se stabilește verificarea funcționalității  unui anume modul, de exemplu daca userul se poate loga la un cont. Concret, un test condition…"/>
          <p:cNvSpPr txBox="1"/>
          <p:nvPr/>
        </p:nvSpPr>
        <p:spPr>
          <a:xfrm>
            <a:off x="683601" y="2434122"/>
            <a:ext cx="10599426" cy="883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Test condition se referă </a:t>
            </a:r>
            <a:r>
              <a:rPr b="1" i="1" sz="1200"/>
              <a:t>Ce testăm</a:t>
            </a:r>
            <a:r>
              <a:rPr sz="1200"/>
              <a:t>, se stabilește verificarea funcționalității  unui anume modul, de exemplu daca userul se poate loga la un cont. Concret, un test condition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e un criteriu care trebuie indeplinit pentru ca un test case sa fie passed. Test case se referă la </a:t>
            </a:r>
            <a:r>
              <a:rPr b="1" i="1" sz="1200"/>
              <a:t>Cum testăm, </a:t>
            </a:r>
            <a:r>
              <a:rPr sz="1200"/>
              <a:t>aici fiind descrise etapele ce trebuie urmate pentru a realiza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testarea respectivă</a:t>
            </a:r>
            <a:r>
              <a:rPr b="1" i="1" sz="1200"/>
              <a:t>. </a:t>
            </a:r>
            <a:r>
              <a:rPr sz="1200"/>
              <a:t>Test condition</a:t>
            </a:r>
            <a:r>
              <a:rPr b="1" i="1" sz="1200"/>
              <a:t> </a:t>
            </a:r>
            <a:r>
              <a:rPr sz="1200"/>
              <a:t>se regăsește in partea de analiza iar test case in partea de design a planului de testare</a:t>
            </a:r>
            <a:r>
              <a:rPr sz="1200"/>
              <a:t> </a:t>
            </a:r>
          </a:p>
        </p:txBody>
      </p:sp>
      <p:sp>
        <p:nvSpPr>
          <p:cNvPr id="101" name="3. Enumerați și explicați pe scurt etapele procesului de testare"/>
          <p:cNvSpPr txBox="1"/>
          <p:nvPr/>
        </p:nvSpPr>
        <p:spPr>
          <a:xfrm>
            <a:off x="561818" y="3297168"/>
            <a:ext cx="4217205" cy="415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 sz="1100"/>
            </a:pPr>
            <a:r>
              <a:rPr b="1" sz="1200"/>
              <a:t>3. Enumerați și explicați pe scurt etapele procesului de testare</a:t>
            </a:r>
            <a:endParaRPr b="1" sz="1200"/>
          </a:p>
        </p:txBody>
      </p:sp>
      <p:sp>
        <p:nvSpPr>
          <p:cNvPr id="102" name="2. Explicați diferența între un test condition și test case"/>
          <p:cNvSpPr txBox="1"/>
          <p:nvPr/>
        </p:nvSpPr>
        <p:spPr>
          <a:xfrm>
            <a:off x="561818" y="2166941"/>
            <a:ext cx="11068364" cy="415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/>
              <a:t>2. </a:t>
            </a:r>
            <a:r>
              <a:rPr b="1" sz="1200"/>
              <a:t>Explicați diferența între un test condition și test case</a:t>
            </a:r>
            <a:endParaRPr b="1" sz="1200"/>
          </a:p>
        </p:txBody>
      </p:sp>
      <p:sp>
        <p:nvSpPr>
          <p:cNvPr id="103" name="1. Explicați pe scurt ce sunt cerințele de business, la ce ne folosesc și cine le creează"/>
          <p:cNvSpPr txBox="1"/>
          <p:nvPr/>
        </p:nvSpPr>
        <p:spPr>
          <a:xfrm>
            <a:off x="561818" y="1036715"/>
            <a:ext cx="11068364" cy="415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1. Explicați pe scurt ce sunt cerințele de business, la ce ne folosesc și cine le creează</a:t>
            </a:r>
            <a:endParaRPr b="1" sz="1200"/>
          </a:p>
        </p:txBody>
      </p:sp>
      <p:sp>
        <p:nvSpPr>
          <p:cNvPr id="104" name="Partea I - Teorie"/>
          <p:cNvSpPr txBox="1"/>
          <p:nvPr/>
        </p:nvSpPr>
        <p:spPr>
          <a:xfrm>
            <a:off x="571182" y="504631"/>
            <a:ext cx="1151098" cy="205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 - Teorie</a:t>
            </a:r>
            <a:endParaRPr b="1" sz="1200"/>
          </a:p>
        </p:txBody>
      </p:sp>
      <p:sp>
        <p:nvSpPr>
          <p:cNvPr id="105" name="Etapele procesului de testare sunt:…"/>
          <p:cNvSpPr txBox="1"/>
          <p:nvPr/>
        </p:nvSpPr>
        <p:spPr>
          <a:xfrm>
            <a:off x="699735" y="3607719"/>
            <a:ext cx="10792530" cy="278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E</a:t>
            </a:r>
            <a:r>
              <a:rPr sz="1200"/>
              <a:t>tapele procesului de testare sunt: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i="1" sz="1200"/>
              <a:t>Planificare </a:t>
            </a:r>
            <a:r>
              <a:rPr sz="1200"/>
              <a:t>- Etapa în care se stabilește strategia de testare și anume ce se testează, 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stabilirea criteriilor de intrare și ieșire, alocarea rolurilor, identificarea riscurilor, practic se creează planul de testare.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i="1" sz="1200"/>
              <a:t>Analiza </a:t>
            </a:r>
            <a:r>
              <a:rPr sz="1200"/>
              <a:t>- Se analizează cerințele de business si se generează condițiile de testare. Răspunde la întrebarea Ce testăm.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i="1" sz="1200"/>
              <a:t>Design </a:t>
            </a:r>
            <a:r>
              <a:rPr sz="1200"/>
              <a:t>- Se creează cazurile de testare și se identifică datele de testare. Răspunde la întrebarea Cum testăm.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i="1" sz="1200"/>
              <a:t>Implementare </a:t>
            </a:r>
            <a:r>
              <a:rPr sz="1200"/>
              <a:t>- Se verifică dacă se îndeplinesc condițiile tehnice pentru a începe execuția testelor. Se creează datele de test.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i="1" sz="1200"/>
              <a:t>Execuție</a:t>
            </a:r>
            <a:r>
              <a:rPr sz="1200"/>
              <a:t> - Se execută cazurile de test, se raportează rezultatele, după ce sunt remediate eventualele </a:t>
            </a:r>
            <a:r>
              <a:rPr sz="1200"/>
              <a:t>bug-uri, defecte, fault-uri </a:t>
            </a:r>
            <a:r>
              <a:rPr sz="1200"/>
              <a:t>se face retestare si testare de regresie după caz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i="1" sz="1200"/>
              <a:t>Închidere</a:t>
            </a:r>
            <a:r>
              <a:rPr sz="1200"/>
              <a:t> - Se verifică criteriile de ieșire și dacă au fost îndeplinite se generează Test summary report. Se identifică și se raportează riscurile de produs.</a:t>
            </a:r>
            <a:endParaRPr sz="1200"/>
          </a:p>
        </p:txBody>
      </p:sp>
      <p:sp>
        <p:nvSpPr>
          <p:cNvPr id="106" name="Linie"/>
          <p:cNvSpPr/>
          <p:nvPr/>
        </p:nvSpPr>
        <p:spPr>
          <a:xfrm>
            <a:off x="571182" y="763868"/>
            <a:ext cx="115109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4. Explicați diferența între retesting și regression testing"/>
          <p:cNvSpPr txBox="1"/>
          <p:nvPr/>
        </p:nvSpPr>
        <p:spPr>
          <a:xfrm>
            <a:off x="561818" y="969685"/>
            <a:ext cx="3608448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 sz="1100"/>
            </a:pPr>
            <a:r>
              <a:rPr b="1" sz="1200"/>
              <a:t>4. Explicați diferența între retesting și regression testing</a:t>
            </a:r>
          </a:p>
        </p:txBody>
      </p:sp>
      <p:sp>
        <p:nvSpPr>
          <p:cNvPr id="109" name="Retesting se aplică pe porțiunea care a fost reparată, iar scopul regresion testing este de a vedea dacă au intervenit schimbări de funcționalitate în urma modificărilor aplicate."/>
          <p:cNvSpPr txBox="1"/>
          <p:nvPr/>
        </p:nvSpPr>
        <p:spPr>
          <a:xfrm>
            <a:off x="749099" y="1298386"/>
            <a:ext cx="10848787" cy="56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sz="1100"/>
            </a:pPr>
            <a:r>
              <a:rPr sz="1200"/>
              <a:t>Retesting se aplică pe porțiunea care a fost reparată, iar scopul regresion testing este de a vedea dacă au intervenit schimbări de funcționalitate în urma modificărilor aplicate.</a:t>
            </a:r>
            <a:endParaRPr sz="1200"/>
          </a:p>
        </p:txBody>
      </p:sp>
      <p:sp>
        <p:nvSpPr>
          <p:cNvPr id="110" name="5. Explicați diferența între functional testing și non-functional testing"/>
          <p:cNvSpPr txBox="1"/>
          <p:nvPr/>
        </p:nvSpPr>
        <p:spPr>
          <a:xfrm>
            <a:off x="561818" y="1622097"/>
            <a:ext cx="4434741" cy="56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 sz="1100"/>
            </a:pPr>
            <a:r>
              <a:rPr b="1" sz="1200"/>
              <a:t>5. Explicați diferența între functional testing și non-functional testing</a:t>
            </a:r>
            <a:endParaRPr b="1" sz="1200"/>
          </a:p>
        </p:txBody>
      </p:sp>
      <p:sp>
        <p:nvSpPr>
          <p:cNvPr id="111" name="Cu Functional testing se verifică dacă produsul îndeplinește cerințele de funcționare.…"/>
          <p:cNvSpPr txBox="1"/>
          <p:nvPr/>
        </p:nvSpPr>
        <p:spPr>
          <a:xfrm>
            <a:off x="739735" y="2007159"/>
            <a:ext cx="9305514" cy="883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Cu </a:t>
            </a:r>
            <a:r>
              <a:rPr b="1" i="1" sz="1200"/>
              <a:t>Functional testing </a:t>
            </a:r>
            <a:r>
              <a:rPr sz="1200"/>
              <a:t>se verifică dacă produsul îndeplinește cerințele de funcționare.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i="1" sz="1200"/>
              <a:t>Non-functional testing </a:t>
            </a:r>
            <a:r>
              <a:rPr sz="1200"/>
              <a:t>urmărește comportamentul produsului in diverse scenarii, de exemplu, securitate, scalabilitate, performanță, portabilitate etc</a:t>
            </a:r>
            <a:endParaRPr sz="1200"/>
          </a:p>
        </p:txBody>
      </p:sp>
      <p:sp>
        <p:nvSpPr>
          <p:cNvPr id="112" name="6. Explicați diferența între blackbox testing și whitebox testing"/>
          <p:cNvSpPr txBox="1"/>
          <p:nvPr/>
        </p:nvSpPr>
        <p:spPr>
          <a:xfrm>
            <a:off x="561818" y="2704268"/>
            <a:ext cx="4014600" cy="56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 sz="1100"/>
            </a:pPr>
            <a:r>
              <a:rPr b="1" sz="1200"/>
              <a:t>6. Explicați diferența între blackbox testing și whitebox testing</a:t>
            </a:r>
            <a:endParaRPr b="1" sz="1200"/>
          </a:p>
        </p:txBody>
      </p:sp>
      <p:sp>
        <p:nvSpPr>
          <p:cNvPr id="113" name="Blackbox testing se efectuează fără a avea acces la cod, whitebox testing cu acces la cod."/>
          <p:cNvSpPr txBox="1"/>
          <p:nvPr/>
        </p:nvSpPr>
        <p:spPr>
          <a:xfrm>
            <a:off x="730371" y="3100005"/>
            <a:ext cx="5563603" cy="56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Blackbox testing se efectuează </a:t>
            </a:r>
            <a:r>
              <a:rPr b="1" i="1" sz="1200"/>
              <a:t>fără</a:t>
            </a:r>
            <a:r>
              <a:rPr sz="1200"/>
              <a:t> a avea acces la cod, whitebox testing </a:t>
            </a:r>
            <a:r>
              <a:rPr b="1" i="1" sz="1200"/>
              <a:t>cu</a:t>
            </a:r>
            <a:r>
              <a:rPr sz="1200"/>
              <a:t> acces la cod.</a:t>
            </a:r>
            <a:endParaRPr sz="1200"/>
          </a:p>
        </p:txBody>
      </p:sp>
      <p:sp>
        <p:nvSpPr>
          <p:cNvPr id="114" name="7. Enumerați tehnicile de testare și grupați-le în funcție de categorie (blackbox, whitebox,, experience-based)"/>
          <p:cNvSpPr txBox="1"/>
          <p:nvPr/>
        </p:nvSpPr>
        <p:spPr>
          <a:xfrm>
            <a:off x="561818" y="3450217"/>
            <a:ext cx="6969805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sz="1200"/>
              <a:t>7. Enumerați tehnicile de testare și grupați-le în funcție de categorie (blackbox, whitebox,, </a:t>
            </a:r>
            <a:r>
              <a:rPr b="1" sz="1200"/>
              <a:t>experience-based)</a:t>
            </a:r>
          </a:p>
        </p:txBody>
      </p:sp>
      <p:sp>
        <p:nvSpPr>
          <p:cNvPr id="115" name="a) Blackbox…"/>
          <p:cNvSpPr txBox="1"/>
          <p:nvPr/>
        </p:nvSpPr>
        <p:spPr>
          <a:xfrm>
            <a:off x="749099" y="3878666"/>
            <a:ext cx="6887503" cy="2153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/>
              <a:t>a) </a:t>
            </a:r>
            <a:r>
              <a:rPr b="1" i="1" sz="1200"/>
              <a:t>Blackbox</a:t>
            </a:r>
            <a:endParaRPr b="1" i="1"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EP - Equivalence Partitioning; BVA - Boundary Value Analysis; STT - State Transition Testing; DT - Decision Table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sz="1200"/>
              <a:t>b) </a:t>
            </a:r>
            <a:r>
              <a:rPr b="1" i="1" sz="1200"/>
              <a:t>Whitebox</a:t>
            </a:r>
            <a:endParaRPr b="1" i="1"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Statement coverage; Decision coverage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sz="1200"/>
              <a:t>c) </a:t>
            </a:r>
            <a:r>
              <a:rPr b="1" i="1" sz="1200"/>
              <a:t>Experience based testing</a:t>
            </a:r>
            <a:endParaRPr b="1" i="1"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Ad hoc testing; Error guessing; Exploratory testing</a:t>
            </a:r>
            <a:endParaRPr sz="1200"/>
          </a:p>
        </p:txBody>
      </p:sp>
      <p:sp>
        <p:nvSpPr>
          <p:cNvPr id="116" name="Partea I - Teorie"/>
          <p:cNvSpPr txBox="1"/>
          <p:nvPr/>
        </p:nvSpPr>
        <p:spPr>
          <a:xfrm>
            <a:off x="571182" y="504631"/>
            <a:ext cx="1151098" cy="205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 - Teorie</a:t>
            </a:r>
            <a:endParaRPr b="1" sz="1200"/>
          </a:p>
        </p:txBody>
      </p:sp>
      <p:sp>
        <p:nvSpPr>
          <p:cNvPr id="117" name="Linie"/>
          <p:cNvSpPr/>
          <p:nvPr/>
        </p:nvSpPr>
        <p:spPr>
          <a:xfrm>
            <a:off x="571182" y="763868"/>
            <a:ext cx="115109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8. Explicați diferența între verification și validation"/>
          <p:cNvSpPr txBox="1"/>
          <p:nvPr/>
        </p:nvSpPr>
        <p:spPr>
          <a:xfrm>
            <a:off x="584736" y="1013921"/>
            <a:ext cx="3274032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 sz="1100"/>
            </a:pPr>
            <a:r>
              <a:rPr b="1" sz="1200"/>
              <a:t>8. Explicați diferența între verification și validation</a:t>
            </a:r>
          </a:p>
        </p:txBody>
      </p:sp>
      <p:sp>
        <p:nvSpPr>
          <p:cNvPr id="120" name="Verification este proactivă, se efectuează înainte de validare si se axează pe verificarea specificațiilor software-ului.…"/>
          <p:cNvSpPr txBox="1"/>
          <p:nvPr/>
        </p:nvSpPr>
        <p:spPr>
          <a:xfrm>
            <a:off x="745350" y="1458275"/>
            <a:ext cx="8125680" cy="56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Verification este proactivă, se efectuează înainte de validare si se axează pe verificarea specificațiilor software-ului.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Validation este reactivă, se efectuează după executarea verificărilor si confirma faptul ca produsul îndeplinește cerințele clientului.</a:t>
            </a:r>
          </a:p>
        </p:txBody>
      </p:sp>
      <p:sp>
        <p:nvSpPr>
          <p:cNvPr id="121" name="9. Explicați diferența între positive testing și negative testing și dați câte un exemplu din fiecare"/>
          <p:cNvSpPr txBox="1"/>
          <p:nvPr/>
        </p:nvSpPr>
        <p:spPr>
          <a:xfrm>
            <a:off x="584736" y="2297425"/>
            <a:ext cx="6083683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 sz="1100"/>
            </a:pPr>
            <a:r>
              <a:rPr b="1" sz="1200"/>
              <a:t>9. Explicați diferența între positive testing și negative testing și dați câte un exemplu din fiecare</a:t>
            </a:r>
          </a:p>
        </p:txBody>
      </p:sp>
      <p:sp>
        <p:nvSpPr>
          <p:cNvPr id="122" name="În positive testing se folosesc valori care trebuie să fie acceptate de programul testat iar la negative testing se folosesc date care nu ar trebui acceptate de programul testat.…"/>
          <p:cNvSpPr txBox="1"/>
          <p:nvPr/>
        </p:nvSpPr>
        <p:spPr>
          <a:xfrm>
            <a:off x="745350" y="2778125"/>
            <a:ext cx="10701299" cy="120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În positive testing se folosesc valori care trebuie să fie acceptate de programul testat iar la negative testing se folosesc date care nu ar trebui acceptate de programul testat. 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Exemplu positive testing: Se completează cu litere un câmp în care se specifică ca sunt acceptate doar litere.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sz="1200"/>
              <a:t>Exemplu negative testing: Se completează același formular menționat mai sus, de data asta cu cifre.</a:t>
            </a:r>
            <a:endParaRPr sz="1200"/>
          </a:p>
        </p:txBody>
      </p:sp>
      <p:sp>
        <p:nvSpPr>
          <p:cNvPr id="123" name="10. Enumerați și explicați pe scurt nivelurile de testare"/>
          <p:cNvSpPr txBox="1"/>
          <p:nvPr/>
        </p:nvSpPr>
        <p:spPr>
          <a:xfrm>
            <a:off x="584736" y="3825244"/>
            <a:ext cx="3519152" cy="56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 sz="1100"/>
            </a:pPr>
            <a:r>
              <a:rPr b="1" sz="1200"/>
              <a:t>10. Enumerați și explicați pe scurt nivelurile de testare</a:t>
            </a:r>
            <a:endParaRPr b="1" sz="1200"/>
          </a:p>
        </p:txBody>
      </p:sp>
      <p:sp>
        <p:nvSpPr>
          <p:cNvPr id="124" name="Testarea unitară - Se verifică cea mai mică bucată funcțională…"/>
          <p:cNvSpPr txBox="1"/>
          <p:nvPr/>
        </p:nvSpPr>
        <p:spPr>
          <a:xfrm>
            <a:off x="745350" y="4211324"/>
            <a:ext cx="11120474" cy="1200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i="1" sz="1200"/>
              <a:t>Testarea unitară - </a:t>
            </a:r>
            <a:r>
              <a:rPr sz="1200"/>
              <a:t>Se verifică cea mai mică bucată funcțională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i="1" sz="1200"/>
              <a:t>Testarea de integrare - </a:t>
            </a:r>
            <a:r>
              <a:rPr sz="1200"/>
              <a:t>Se verifică interacțiunile atât intre componente cat și între sisteme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i="1" sz="1200"/>
              <a:t>Testarea de system - </a:t>
            </a:r>
            <a:r>
              <a:rPr sz="1200"/>
              <a:t>Se verifică ca sistemul să funcționeze ca un întreg si se aplica atât testarea funcțională cat și cea non-functionala. Sistemul trebuie sa fie funcțional și complet.</a:t>
            </a:r>
            <a:endParaRPr sz="1200"/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rPr b="1" i="1" sz="1200"/>
              <a:t>Testarea de acceptanță - </a:t>
            </a:r>
            <a:r>
              <a:rPr sz="1200"/>
              <a:t>Se referă la comportamentul produsului și la modul în care îndeplinește cerințele clientului.</a:t>
            </a:r>
          </a:p>
        </p:txBody>
      </p:sp>
      <p:sp>
        <p:nvSpPr>
          <p:cNvPr id="125" name="Partea I - Teorie"/>
          <p:cNvSpPr txBox="1"/>
          <p:nvPr/>
        </p:nvSpPr>
        <p:spPr>
          <a:xfrm>
            <a:off x="584736" y="498867"/>
            <a:ext cx="1151099" cy="205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 - Teorie</a:t>
            </a:r>
            <a:endParaRPr b="1" sz="1200"/>
          </a:p>
        </p:txBody>
      </p:sp>
      <p:sp>
        <p:nvSpPr>
          <p:cNvPr id="126" name="Linie"/>
          <p:cNvSpPr/>
          <p:nvPr/>
        </p:nvSpPr>
        <p:spPr>
          <a:xfrm>
            <a:off x="584736" y="758104"/>
            <a:ext cx="1151099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artea II - Practica"/>
          <p:cNvSpPr txBox="1"/>
          <p:nvPr/>
        </p:nvSpPr>
        <p:spPr>
          <a:xfrm>
            <a:off x="767827" y="386498"/>
            <a:ext cx="1151099" cy="20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II - Practica</a:t>
            </a:r>
            <a:endParaRPr b="1" sz="1200"/>
          </a:p>
        </p:txBody>
      </p:sp>
      <p:sp>
        <p:nvSpPr>
          <p:cNvPr id="129" name="Linie"/>
          <p:cNvSpPr/>
          <p:nvPr/>
        </p:nvSpPr>
        <p:spPr>
          <a:xfrm>
            <a:off x="802909" y="645735"/>
            <a:ext cx="115109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0" name="EPIC…"/>
          <p:cNvSpPr txBox="1"/>
          <p:nvPr/>
        </p:nvSpPr>
        <p:spPr>
          <a:xfrm>
            <a:off x="638150" y="533004"/>
            <a:ext cx="11215351" cy="4714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/>
            </a:pPr>
            <a:r>
              <a:t>EPIC</a:t>
            </a:r>
          </a:p>
          <a:p>
            <a:pPr algn="ctr"/>
            <a:r>
              <a:t>Site-ul ce urmează a fi testat https://magazinulapicultorului.ro/ este dedicat vanzarii de echipamente si produse apicole.</a:t>
            </a:r>
          </a:p>
          <a:p>
            <a:pPr algn="ctr"/>
          </a:p>
          <a:p>
            <a:pPr algn="ctr"/>
          </a:p>
          <a:p>
            <a:pPr algn="ctr"/>
          </a:p>
          <a:p>
            <a:pPr algn="ctr"/>
          </a:p>
          <a:p>
            <a:pPr algn="ctr"/>
          </a:p>
          <a:p>
            <a:pPr algn="ctr"/>
          </a:p>
          <a:p>
            <a:pPr algn="ctr"/>
          </a:p>
          <a:p>
            <a:pPr algn="ctr"/>
          </a:p>
          <a:p>
            <a:pPr algn="ctr"/>
          </a:p>
          <a:p>
            <a:pPr algn="ctr"/>
          </a:p>
          <a:p>
            <a:pPr algn="ctr"/>
          </a:p>
          <a:p>
            <a:pPr algn="ctr"/>
          </a:p>
          <a:p>
            <a:pPr algn="ctr"/>
          </a:p>
        </p:txBody>
      </p:sp>
      <p:pic>
        <p:nvPicPr>
          <p:cNvPr id="131" name="film lipit.png" descr="film lip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3947" y="2239787"/>
            <a:ext cx="3935237" cy="422353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tory GMT-44:…"/>
          <p:cNvSpPr txBox="1"/>
          <p:nvPr/>
        </p:nvSpPr>
        <p:spPr>
          <a:xfrm>
            <a:off x="2505342" y="1346599"/>
            <a:ext cx="2092447" cy="91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/>
            </a:pPr>
            <a:r>
              <a:t>Story GMT-44:</a:t>
            </a:r>
          </a:p>
          <a:p>
            <a:pPr algn="ctr">
              <a:defRPr b="1"/>
            </a:pPr>
            <a:r>
              <a:t> Comparare produse.</a:t>
            </a:r>
          </a:p>
        </p:txBody>
      </p:sp>
      <p:sp>
        <p:nvSpPr>
          <p:cNvPr id="133" name="Story GMT-45…"/>
          <p:cNvSpPr txBox="1"/>
          <p:nvPr/>
        </p:nvSpPr>
        <p:spPr>
          <a:xfrm>
            <a:off x="7309470" y="1399009"/>
            <a:ext cx="3852154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/>
            </a:pPr>
            <a:r>
              <a:t>Story GMT-45 </a:t>
            </a:r>
          </a:p>
          <a:p>
            <a:pPr algn="ctr">
              <a:defRPr b="1"/>
            </a:pPr>
            <a:r>
              <a:t>Elemente din partea inferioara a paginii</a:t>
            </a:r>
          </a:p>
        </p:txBody>
      </p:sp>
      <p:pic>
        <p:nvPicPr>
          <p:cNvPr id="134" name="film lipit.png" descr="film lip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1882" y="2286359"/>
            <a:ext cx="4067330" cy="4130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film lipit.png" descr="film lip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2873" y="3604666"/>
            <a:ext cx="5564687" cy="30620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Partea II - Practica"/>
          <p:cNvSpPr txBox="1"/>
          <p:nvPr/>
        </p:nvSpPr>
        <p:spPr>
          <a:xfrm>
            <a:off x="767827" y="386498"/>
            <a:ext cx="1151099" cy="20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II - Practica</a:t>
            </a:r>
            <a:endParaRPr b="1" sz="1200"/>
          </a:p>
        </p:txBody>
      </p:sp>
      <p:sp>
        <p:nvSpPr>
          <p:cNvPr id="138" name="Linie"/>
          <p:cNvSpPr/>
          <p:nvPr/>
        </p:nvSpPr>
        <p:spPr>
          <a:xfrm>
            <a:off x="802909" y="645735"/>
            <a:ext cx="115109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Test conditions"/>
          <p:cNvSpPr txBox="1"/>
          <p:nvPr/>
        </p:nvSpPr>
        <p:spPr>
          <a:xfrm>
            <a:off x="5350428" y="406419"/>
            <a:ext cx="149114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Test conditions</a:t>
            </a:r>
          </a:p>
        </p:txBody>
      </p:sp>
      <p:sp>
        <p:nvSpPr>
          <p:cNvPr id="140" name="Accesare site https://magazinulapicultorului.ro/ - Testare de compatibilitate SO, browsere si device-uri…"/>
          <p:cNvSpPr txBox="1"/>
          <p:nvPr/>
        </p:nvSpPr>
        <p:spPr>
          <a:xfrm>
            <a:off x="742285" y="954882"/>
            <a:ext cx="10369840" cy="402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47052" indent="-147052" algn="just" defTabSz="457200">
              <a:spcBef>
                <a:spcPts val="1000"/>
              </a:spcBef>
              <a:buSzPct val="100000"/>
              <a:buAutoNum type="arabicPeriod" startAt="1"/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Accesare site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https://magazinulapicultorului.ro/</a:t>
            </a:r>
            <a:r>
              <a:t> - Testare de compatibilitate SO, browsere si device-uri </a:t>
            </a:r>
          </a:p>
          <a:p>
            <a:pPr marL="147052" indent="-147052" algn="just" defTabSz="457200">
              <a:spcBef>
                <a:spcPts val="1000"/>
              </a:spcBef>
              <a:buSzPct val="100000"/>
              <a:buAutoNum type="arabicPeriod" startAt="1"/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Verificare funcționalitate „search bar” - Verifica faptul ca utilizatorul primeste rezultatele corecte in urma cautarii unui produs</a:t>
            </a:r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3. Verificare secțiunea categorii - Verifica faptul ca sectiunea categorii are structura corecta</a:t>
            </a:r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4. Verificare functionalitate specificații produs - Verifica faptul ca se deschide fereastra cu specificațiile tehnice ale unui produs oarecare si ca aceasta are conținut tehnic</a:t>
            </a:r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5. Verificare modalitate de plata - Verifica faptul ca utilizatorul poate efectua plata produselor cu toate mijloacele de plata posibile</a:t>
            </a:r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6. Verificare adăugare produs in cos - Verifica faptul ca utilizatorul poate plasa o comanda</a:t>
            </a:r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7. Verifica faptul ca utilizatorul poate sa creasca cantitatea de produse din cos - Adaug mai multe produse in cos</a:t>
            </a:r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7. Verificare functionalitate comparare produse - Verifica faptul ca utilizatorul poate compara produse</a:t>
            </a:r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8. Verificare functionalitate link-uri - „</a:t>
            </a:r>
            <a:r>
              <a:rPr u="sng"/>
              <a:t>premii si diplome, expoziții si târguri internaționale, suport online si service, produse premium de calitate, suport clienți, plata ramburs sau opc</a:t>
            </a:r>
            <a:r>
              <a:t>”</a:t>
            </a:r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9. Creare cont utilizator</a:t>
            </a:r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  <a:r>
              <a:t>10. Verificare autentificare utilizator</a:t>
            </a:r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</a:p>
          <a:p>
            <a:pPr algn="just" defTabSz="457200">
              <a:spcBef>
                <a:spcPts val="1000"/>
              </a:spcBef>
              <a:defRPr sz="1100">
                <a:uFill>
                  <a:solidFill>
                    <a:srgbClr val="000000"/>
                  </a:solidFill>
                </a:u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artea II - Practica"/>
          <p:cNvSpPr txBox="1"/>
          <p:nvPr/>
        </p:nvSpPr>
        <p:spPr>
          <a:xfrm>
            <a:off x="767827" y="386498"/>
            <a:ext cx="1151099" cy="20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II - Practica</a:t>
            </a:r>
            <a:endParaRPr b="1" sz="1200"/>
          </a:p>
        </p:txBody>
      </p:sp>
      <p:sp>
        <p:nvSpPr>
          <p:cNvPr id="143" name="Linie"/>
          <p:cNvSpPr/>
          <p:nvPr/>
        </p:nvSpPr>
        <p:spPr>
          <a:xfrm>
            <a:off x="802909" y="645735"/>
            <a:ext cx="115109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Story GMT-44: Comparare a doua sau mai multe produse."/>
          <p:cNvSpPr txBox="1"/>
          <p:nvPr/>
        </p:nvSpPr>
        <p:spPr>
          <a:xfrm>
            <a:off x="3325621" y="442714"/>
            <a:ext cx="5540758" cy="540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Story GMT-44: Comparare a doua sau mai multe produse.</a:t>
            </a:r>
          </a:p>
        </p:txBody>
      </p:sp>
      <p:sp>
        <p:nvSpPr>
          <p:cNvPr id="145" name="In acest story am creat 2 test case-uri, unul in care adaug produse din aceeași categorie, al doilea din categorii diferite"/>
          <p:cNvSpPr txBox="1"/>
          <p:nvPr/>
        </p:nvSpPr>
        <p:spPr>
          <a:xfrm>
            <a:off x="1746028" y="809073"/>
            <a:ext cx="9168146" cy="277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500"/>
            </a:lvl1pPr>
          </a:lstStyle>
          <a:p>
            <a:pPr/>
            <a:r>
              <a:t>In acest story am creat 2 test case-uri, unul in care adaug produse din aceeași categorie, al doilea din categorii diferite</a:t>
            </a:r>
          </a:p>
        </p:txBody>
      </p:sp>
      <p:sp>
        <p:nvSpPr>
          <p:cNvPr id="146" name="Test case GMT-46  Compar produse din aceeași categorie."/>
          <p:cNvSpPr txBox="1"/>
          <p:nvPr/>
        </p:nvSpPr>
        <p:spPr>
          <a:xfrm>
            <a:off x="4137649" y="1346044"/>
            <a:ext cx="3710693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Test case GMT-46  Compar produse din aceeași categorie.</a:t>
            </a:r>
          </a:p>
        </p:txBody>
      </p:sp>
      <p:pic>
        <p:nvPicPr>
          <p:cNvPr id="147" name="film lipit.png" descr="film lip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679" y="1853324"/>
            <a:ext cx="5582763" cy="162589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st case GMT-73  Compar produse din categorii diferite."/>
          <p:cNvSpPr txBox="1"/>
          <p:nvPr/>
        </p:nvSpPr>
        <p:spPr>
          <a:xfrm>
            <a:off x="4262866" y="3959402"/>
            <a:ext cx="3666268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Test case GMT-73  Compar produse din categorii diferite.</a:t>
            </a:r>
          </a:p>
        </p:txBody>
      </p:sp>
      <p:pic>
        <p:nvPicPr>
          <p:cNvPr id="149" name="film lipit.png" descr="film lip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1543" y="2224459"/>
            <a:ext cx="5386608" cy="88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film lipit.png" descr="film lipi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990" y="4444427"/>
            <a:ext cx="5564140" cy="1449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film lipit.png" descr="film lipi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48832" y="4687892"/>
            <a:ext cx="5372030" cy="883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artea II - Practica"/>
          <p:cNvSpPr txBox="1"/>
          <p:nvPr/>
        </p:nvSpPr>
        <p:spPr>
          <a:xfrm>
            <a:off x="767827" y="386498"/>
            <a:ext cx="1151099" cy="20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II - Practica</a:t>
            </a:r>
            <a:endParaRPr b="1" sz="1200"/>
          </a:p>
        </p:txBody>
      </p:sp>
      <p:sp>
        <p:nvSpPr>
          <p:cNvPr id="154" name="Linie"/>
          <p:cNvSpPr/>
          <p:nvPr/>
        </p:nvSpPr>
        <p:spPr>
          <a:xfrm>
            <a:off x="802909" y="645735"/>
            <a:ext cx="115109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Story GMT-45: Verificarea funcționalității link-urilor din partea de jos a paginii principale."/>
          <p:cNvSpPr txBox="1"/>
          <p:nvPr/>
        </p:nvSpPr>
        <p:spPr>
          <a:xfrm>
            <a:off x="1842902" y="825072"/>
            <a:ext cx="8506196" cy="54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Story GMT-45: Verificarea funcționalității link-urilor din partea de jos a paginii principale.</a:t>
            </a:r>
          </a:p>
        </p:txBody>
      </p:sp>
      <p:pic>
        <p:nvPicPr>
          <p:cNvPr id="156" name="film lipit.png" descr="film lip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4740" y="4582932"/>
            <a:ext cx="5123839" cy="95893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est case GMT - 50 - Link Expozitii si târguri"/>
          <p:cNvSpPr txBox="1"/>
          <p:nvPr/>
        </p:nvSpPr>
        <p:spPr>
          <a:xfrm>
            <a:off x="4606318" y="3932883"/>
            <a:ext cx="2805148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Test case GMT - 50 - Link Expozitii si târguri</a:t>
            </a:r>
          </a:p>
        </p:txBody>
      </p:sp>
      <p:sp>
        <p:nvSpPr>
          <p:cNvPr id="158" name="Test case GMT - 48 - Link Premii si diplome"/>
          <p:cNvSpPr txBox="1"/>
          <p:nvPr/>
        </p:nvSpPr>
        <p:spPr>
          <a:xfrm>
            <a:off x="4732263" y="1607937"/>
            <a:ext cx="27795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Test case GMT - 48 - Link Premii si diplome</a:t>
            </a:r>
          </a:p>
        </p:txBody>
      </p:sp>
      <p:pic>
        <p:nvPicPr>
          <p:cNvPr id="159" name="film lipit.png" descr="film lip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25" y="1972079"/>
            <a:ext cx="6506417" cy="1584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film lipit.png" descr="film lipi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45937" y="2327787"/>
            <a:ext cx="5123839" cy="94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film lipit.png" descr="film lipi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004" y="4264573"/>
            <a:ext cx="6516859" cy="1606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7FAFD"/>
            </a:gs>
            <a:gs pos="74000">
              <a:srgbClr val="B5D2EC"/>
            </a:gs>
            <a:gs pos="83000">
              <a:srgbClr val="B5D2EC"/>
            </a:gs>
            <a:gs pos="100000">
              <a:srgbClr val="CEE1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artea II - Practica"/>
          <p:cNvSpPr txBox="1"/>
          <p:nvPr/>
        </p:nvSpPr>
        <p:spPr>
          <a:xfrm>
            <a:off x="767827" y="386498"/>
            <a:ext cx="1151099" cy="20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just" defTabSz="457200">
              <a:spcBef>
                <a:spcPts val="1000"/>
              </a:spcBef>
              <a:defRPr b="1" sz="11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Partea II - Practica</a:t>
            </a:r>
            <a:endParaRPr b="1" sz="1200"/>
          </a:p>
        </p:txBody>
      </p:sp>
      <p:sp>
        <p:nvSpPr>
          <p:cNvPr id="164" name="Linie"/>
          <p:cNvSpPr/>
          <p:nvPr/>
        </p:nvSpPr>
        <p:spPr>
          <a:xfrm>
            <a:off x="802909" y="645735"/>
            <a:ext cx="115109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Story 3 - Autentificare utilizator"/>
          <p:cNvSpPr txBox="1"/>
          <p:nvPr/>
        </p:nvSpPr>
        <p:spPr>
          <a:xfrm>
            <a:off x="747962" y="691383"/>
            <a:ext cx="2417624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4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Story 3 - Autentificare utilizator</a:t>
            </a:r>
          </a:p>
        </p:txBody>
      </p:sp>
      <p:sp>
        <p:nvSpPr>
          <p:cNvPr id="166" name="Test case GMT - 64 - Conectare cu e-mail incorect si parola corecta - Testare realizată cu succes: Autentificare eșuată."/>
          <p:cNvSpPr txBox="1"/>
          <p:nvPr/>
        </p:nvSpPr>
        <p:spPr>
          <a:xfrm>
            <a:off x="2493986" y="3711676"/>
            <a:ext cx="745119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Test case GMT - 64 - Conectare cu e-mail incorect si parola corecta - Testare realizată cu succes: Autentificare eșuată. </a:t>
            </a:r>
          </a:p>
        </p:txBody>
      </p:sp>
      <p:pic>
        <p:nvPicPr>
          <p:cNvPr id="167" name="film lipit.png" descr="film lip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921" y="4612197"/>
            <a:ext cx="5029916" cy="83988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st case GMT - 65 - Conectare cu e-mail si parola corecte - Testare realizată cu succes: Autentificare reușită."/>
          <p:cNvSpPr txBox="1"/>
          <p:nvPr/>
        </p:nvSpPr>
        <p:spPr>
          <a:xfrm>
            <a:off x="3097768" y="928295"/>
            <a:ext cx="6923967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 defTabSz="457200">
              <a:spcBef>
                <a:spcPts val="1000"/>
              </a:spcBef>
              <a:defRPr b="1" sz="12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Test case GMT - 65 - Conectare cu e-mail si parola corecte - Testare realizată cu succes: Autentificare reușită. </a:t>
            </a:r>
          </a:p>
        </p:txBody>
      </p:sp>
      <p:pic>
        <p:nvPicPr>
          <p:cNvPr id="169" name="film lipit.png" descr="film lip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6384" y="2003520"/>
            <a:ext cx="5134989" cy="881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film lipit.png" descr="film lipi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5562" y="4081137"/>
            <a:ext cx="6556451" cy="1902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film lipit.png" descr="film lipi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178" y="1522841"/>
            <a:ext cx="6619218" cy="1676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